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801600" cy="9601200" type="A3"/>
  <p:notesSz cx="7102475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F652A0C-B8E0-BD3A-E144-43A8E75F1AAD}" name="Patricia Benito Martin" initials="PBM" userId="Patricia Benito Marti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9A45"/>
    <a:srgbClr val="FFFFFF"/>
    <a:srgbClr val="D2DFCB"/>
    <a:srgbClr val="D4E1C9"/>
    <a:srgbClr val="CCE0CA"/>
    <a:srgbClr val="D8EBD1"/>
    <a:srgbClr val="BBDBAF"/>
    <a:srgbClr val="89C175"/>
    <a:srgbClr val="A4CF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F1E80A-A5D5-9B4D-8CD4-4DFB041AF3FA}" v="33" dt="2022-10-12T19:29:32.4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327"/>
  </p:normalViewPr>
  <p:slideViewPr>
    <p:cSldViewPr snapToGrid="0">
      <p:cViewPr varScale="1">
        <p:scale>
          <a:sx n="91" d="100"/>
          <a:sy n="91" d="100"/>
        </p:scale>
        <p:origin x="178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Bandini" userId="5d0f50d4-c3c9-4df9-8ea2-3c0a7019130f" providerId="ADAL" clId="{82F1E80A-A5D5-9B4D-8CD4-4DFB041AF3FA}"/>
    <pc:docChg chg="custSel modSld">
      <pc:chgData name="Marco Bandini" userId="5d0f50d4-c3c9-4df9-8ea2-3c0a7019130f" providerId="ADAL" clId="{82F1E80A-A5D5-9B4D-8CD4-4DFB041AF3FA}" dt="2022-10-12T19:53:04.038" v="8" actId="20577"/>
      <pc:docMkLst>
        <pc:docMk/>
      </pc:docMkLst>
      <pc:sldChg chg="modSp mod">
        <pc:chgData name="Marco Bandini" userId="5d0f50d4-c3c9-4df9-8ea2-3c0a7019130f" providerId="ADAL" clId="{82F1E80A-A5D5-9B4D-8CD4-4DFB041AF3FA}" dt="2022-10-12T19:53:04.038" v="8" actId="20577"/>
        <pc:sldMkLst>
          <pc:docMk/>
          <pc:sldMk cId="532975420" sldId="256"/>
        </pc:sldMkLst>
        <pc:spChg chg="mod">
          <ac:chgData name="Marco Bandini" userId="5d0f50d4-c3c9-4df9-8ea2-3c0a7019130f" providerId="ADAL" clId="{82F1E80A-A5D5-9B4D-8CD4-4DFB041AF3FA}" dt="2022-10-12T19:53:04.038" v="8" actId="20577"/>
          <ac:spMkLst>
            <pc:docMk/>
            <pc:sldMk cId="532975420" sldId="256"/>
            <ac:spMk id="39" creationId="{4204A919-C6AC-F244-A362-A722ABCBFBC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12/10/22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5135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12/10/22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3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12/10/22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337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12/10/22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79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12/10/22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655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12/10/22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708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12/10/22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683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12/10/22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5292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12/10/22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078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12/10/22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1115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DFB41-717D-4E88-AAF1-FDB937670BD9}" type="datetimeFigureOut">
              <a:rPr lang="it-IT" smtClean="0"/>
              <a:t>12/10/22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360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DFB41-717D-4E88-AAF1-FDB937670BD9}" type="datetimeFigureOut">
              <a:rPr lang="it-IT" smtClean="0"/>
              <a:t>12/10/22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4B115-6997-4353-A03B-2519141C85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957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entri.unibo.it/c3/en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segreteria.c3@unibo.i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i.rivalta@unibo.it" TargetMode="External"/><Relationship Id="rId5" Type="http://schemas.openxmlformats.org/officeDocument/2006/relationships/image" Target="../media/image4.emf"/><Relationship Id="rId10" Type="http://schemas.openxmlformats.org/officeDocument/2006/relationships/image" Target="../media/image5.jpeg"/><Relationship Id="rId4" Type="http://schemas.openxmlformats.org/officeDocument/2006/relationships/image" Target="../media/image3.png"/><Relationship Id="rId9" Type="http://schemas.openxmlformats.org/officeDocument/2006/relationships/hyperlink" Target="https://teams.microsoft.com/l/meetup-join/19%3ameeting_ZGI2NjkyOTMtZTBiYy00M2QzLTgyNjctNmNkYjdiMzJlNDU1%40thread.v2/0?context=%7b%22Tid%22%3a%22e99647dc-1b08-454a-bf8c-699181b389ab%22%2c%22Oid%22%3a%225d0f50d4-c3c9-4df9-8ea2-3c0a7019130f%22%7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o 1">
            <a:extLst>
              <a:ext uri="{FF2B5EF4-FFF2-40B4-BE49-F238E27FC236}">
                <a16:creationId xmlns:a16="http://schemas.microsoft.com/office/drawing/2014/main" id="{F928BE18-E0A8-DA30-158A-36D93E213491}"/>
              </a:ext>
            </a:extLst>
          </p:cNvPr>
          <p:cNvGrpSpPr/>
          <p:nvPr/>
        </p:nvGrpSpPr>
        <p:grpSpPr>
          <a:xfrm>
            <a:off x="-61350" y="-5348"/>
            <a:ext cx="12864800" cy="3254614"/>
            <a:chOff x="-61350" y="-5348"/>
            <a:chExt cx="12864800" cy="3254614"/>
          </a:xfrm>
        </p:grpSpPr>
        <p:sp>
          <p:nvSpPr>
            <p:cNvPr id="21" name="Rettangolo 20">
              <a:extLst>
                <a:ext uri="{FF2B5EF4-FFF2-40B4-BE49-F238E27FC236}">
                  <a16:creationId xmlns:a16="http://schemas.microsoft.com/office/drawing/2014/main" id="{38630535-5FE3-4548-718D-DDA9E74B1A97}"/>
                </a:ext>
              </a:extLst>
            </p:cNvPr>
            <p:cNvSpPr/>
            <p:nvPr/>
          </p:nvSpPr>
          <p:spPr>
            <a:xfrm>
              <a:off x="1849" y="-5348"/>
              <a:ext cx="12801601" cy="3254614"/>
            </a:xfrm>
            <a:prstGeom prst="rect">
              <a:avLst/>
            </a:prstGeom>
            <a:solidFill>
              <a:srgbClr val="5C9A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350" dirty="0">
                <a:solidFill>
                  <a:srgbClr val="5C9A45"/>
                </a:solidFill>
              </a:endParaRPr>
            </a:p>
          </p:txBody>
        </p:sp>
        <p:pic>
          <p:nvPicPr>
            <p:cNvPr id="17" name="Immagine 16">
              <a:extLst>
                <a:ext uri="{FF2B5EF4-FFF2-40B4-BE49-F238E27FC236}">
                  <a16:creationId xmlns:a16="http://schemas.microsoft.com/office/drawing/2014/main" id="{11956240-E85C-881E-ECBE-C2255C470A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481" t="19111" r="10881" b="8316"/>
            <a:stretch/>
          </p:blipFill>
          <p:spPr>
            <a:xfrm>
              <a:off x="2567883" y="502339"/>
              <a:ext cx="1884409" cy="1908000"/>
            </a:xfrm>
            <a:prstGeom prst="rect">
              <a:avLst/>
            </a:prstGeom>
          </p:spPr>
        </p:pic>
        <p:pic>
          <p:nvPicPr>
            <p:cNvPr id="27" name="Immagine 26">
              <a:extLst>
                <a:ext uri="{FF2B5EF4-FFF2-40B4-BE49-F238E27FC236}">
                  <a16:creationId xmlns:a16="http://schemas.microsoft.com/office/drawing/2014/main" id="{EFCD9536-F1CB-A280-25DC-85C587174D1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1350" y="366005"/>
              <a:ext cx="2850451" cy="2016000"/>
            </a:xfrm>
            <a:prstGeom prst="rect">
              <a:avLst/>
            </a:prstGeom>
          </p:spPr>
        </p:pic>
      </p:grpSp>
      <p:grpSp>
        <p:nvGrpSpPr>
          <p:cNvPr id="5" name="Gruppo 4">
            <a:extLst>
              <a:ext uri="{FF2B5EF4-FFF2-40B4-BE49-F238E27FC236}">
                <a16:creationId xmlns:a16="http://schemas.microsoft.com/office/drawing/2014/main" id="{ECA7AED4-0468-A9AA-DDD2-880CFF29AD01}"/>
              </a:ext>
            </a:extLst>
          </p:cNvPr>
          <p:cNvGrpSpPr/>
          <p:nvPr/>
        </p:nvGrpSpPr>
        <p:grpSpPr>
          <a:xfrm>
            <a:off x="-1" y="8672406"/>
            <a:ext cx="12801601" cy="964406"/>
            <a:chOff x="-1" y="8672406"/>
            <a:chExt cx="12801601" cy="964406"/>
          </a:xfrm>
        </p:grpSpPr>
        <p:pic>
          <p:nvPicPr>
            <p:cNvPr id="1024" name="Immagine 1023">
              <a:extLst>
                <a:ext uri="{FF2B5EF4-FFF2-40B4-BE49-F238E27FC236}">
                  <a16:creationId xmlns:a16="http://schemas.microsoft.com/office/drawing/2014/main" id="{A9C5A652-F7B9-B6BB-AB43-6FA361BC94F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1" y="8672406"/>
              <a:ext cx="12801601" cy="964406"/>
            </a:xfrm>
            <a:prstGeom prst="rect">
              <a:avLst/>
            </a:prstGeom>
          </p:spPr>
        </p:pic>
        <p:pic>
          <p:nvPicPr>
            <p:cNvPr id="1034" name="Immagine 1033">
              <a:extLst>
                <a:ext uri="{FF2B5EF4-FFF2-40B4-BE49-F238E27FC236}">
                  <a16:creationId xmlns:a16="http://schemas.microsoft.com/office/drawing/2014/main" id="{FF3C808A-DB7B-DF32-988D-E2AA5BDF21C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14576" y="8782059"/>
              <a:ext cx="2094997" cy="838564"/>
            </a:xfrm>
            <a:prstGeom prst="rect">
              <a:avLst/>
            </a:prstGeom>
          </p:spPr>
        </p:pic>
      </p:grp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70A637B2-233D-3B4F-A749-8FC4C1C2821D}"/>
              </a:ext>
            </a:extLst>
          </p:cNvPr>
          <p:cNvSpPr txBox="1"/>
          <p:nvPr/>
        </p:nvSpPr>
        <p:spPr>
          <a:xfrm>
            <a:off x="981677" y="2487091"/>
            <a:ext cx="2931524" cy="478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2400" dirty="0">
                <a:solidFill>
                  <a:schemeClr val="bg1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28th October</a:t>
            </a:r>
            <a:r>
              <a:rPr lang="en-GB" sz="2400" dirty="0">
                <a:solidFill>
                  <a:schemeClr val="bg1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 2022</a:t>
            </a:r>
            <a:endParaRPr lang="it-IT" sz="2400" dirty="0">
              <a:solidFill>
                <a:schemeClr val="bg1"/>
              </a:solidFill>
              <a:effectLst/>
              <a:latin typeface="Corbel Light" panose="020B03030202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F8F19142-DF79-414D-9B32-28719C10AE3B}"/>
              </a:ext>
            </a:extLst>
          </p:cNvPr>
          <p:cNvSpPr txBox="1"/>
          <p:nvPr/>
        </p:nvSpPr>
        <p:spPr>
          <a:xfrm>
            <a:off x="4446010" y="498666"/>
            <a:ext cx="9130467" cy="799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it-IT" sz="4400" b="1" dirty="0">
                <a:solidFill>
                  <a:schemeClr val="bg1"/>
                </a:solidFill>
                <a:latin typeface="Corbel" panose="020B0503020204020204" pitchFamily="34" charset="0"/>
              </a:rPr>
              <a:t>C</a:t>
            </a:r>
            <a:r>
              <a:rPr lang="it-IT" sz="4400" b="1" baseline="30000" dirty="0">
                <a:solidFill>
                  <a:schemeClr val="bg1"/>
                </a:solidFill>
                <a:latin typeface="Corbel" panose="020B0503020204020204" pitchFamily="34" charset="0"/>
              </a:rPr>
              <a:t>3</a:t>
            </a:r>
            <a:r>
              <a:rPr lang="it-IT" sz="4400" b="1" dirty="0">
                <a:solidFill>
                  <a:schemeClr val="bg1"/>
                </a:solidFill>
                <a:latin typeface="Corbel" panose="020B0503020204020204" pitchFamily="34" charset="0"/>
              </a:rPr>
              <a:t> </a:t>
            </a:r>
            <a:r>
              <a:rPr lang="it-IT" sz="4400" b="1" dirty="0" err="1">
                <a:solidFill>
                  <a:schemeClr val="bg1"/>
                </a:solidFill>
                <a:latin typeface="Corbel" panose="020B0503020204020204" pitchFamily="34" charset="0"/>
              </a:rPr>
              <a:t>Lecture</a:t>
            </a:r>
            <a:endParaRPr lang="it-IT" sz="4400" b="1" dirty="0">
              <a:solidFill>
                <a:schemeClr val="bg1"/>
              </a:solidFill>
              <a:latin typeface="Corbel" panose="020B0503020204020204" pitchFamily="34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4204A919-C6AC-F244-A362-A722ABCBFBC5}"/>
              </a:ext>
            </a:extLst>
          </p:cNvPr>
          <p:cNvSpPr txBox="1"/>
          <p:nvPr/>
        </p:nvSpPr>
        <p:spPr>
          <a:xfrm>
            <a:off x="4446010" y="1517128"/>
            <a:ext cx="8863283" cy="17639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it-IT" sz="2500" dirty="0">
                <a:solidFill>
                  <a:schemeClr val="bg1"/>
                </a:solidFill>
                <a:effectLst/>
                <a:latin typeface="Corbel Light" panose="020B0303020204020204" pitchFamily="34" charset="0"/>
                <a:ea typeface="Times New Roman" panose="02020603050405020304" pitchFamily="18" charset="0"/>
              </a:rPr>
              <a:t>Aula</a:t>
            </a:r>
            <a:r>
              <a:rPr lang="it-IT" sz="2500" dirty="0">
                <a:solidFill>
                  <a:schemeClr val="bg1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 II – 15:00 </a:t>
            </a:r>
            <a:r>
              <a:rPr lang="it-IT" sz="2500" dirty="0">
                <a:solidFill>
                  <a:srgbClr val="FFFFFF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 </a:t>
            </a:r>
          </a:p>
          <a:p>
            <a:pPr>
              <a:lnSpc>
                <a:spcPct val="110000"/>
              </a:lnSpc>
            </a:pPr>
            <a:r>
              <a:rPr lang="it-IT" sz="2500" dirty="0">
                <a:solidFill>
                  <a:srgbClr val="FFFFFF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Dipartimento di Chimica «Giacomo Ciamician» </a:t>
            </a:r>
          </a:p>
          <a:p>
            <a:pPr>
              <a:lnSpc>
                <a:spcPct val="110000"/>
              </a:lnSpc>
            </a:pPr>
            <a:r>
              <a:rPr lang="it-IT" sz="2500" dirty="0">
                <a:solidFill>
                  <a:srgbClr val="FFFFFF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Via </a:t>
            </a:r>
            <a:r>
              <a:rPr lang="it-IT" sz="2500" dirty="0" err="1">
                <a:solidFill>
                  <a:srgbClr val="FFFFFF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Selmi</a:t>
            </a:r>
            <a:r>
              <a:rPr lang="it-IT" sz="2500" dirty="0">
                <a:solidFill>
                  <a:srgbClr val="FFFFFF"/>
                </a:solidFill>
                <a:latin typeface="Corbel Light" panose="020B0303020204020204" pitchFamily="34" charset="0"/>
                <a:ea typeface="Times New Roman" panose="02020603050405020304" pitchFamily="18" charset="0"/>
              </a:rPr>
              <a:t> 2 , Bologna</a:t>
            </a:r>
            <a:endParaRPr lang="it-IT" sz="2500" dirty="0">
              <a:solidFill>
                <a:schemeClr val="bg1"/>
              </a:solidFill>
              <a:effectLst/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endParaRPr lang="it-IT" sz="2500" dirty="0">
              <a:solidFill>
                <a:schemeClr val="bg1"/>
              </a:solidFill>
              <a:effectLst/>
              <a:latin typeface="Corbel Light" panose="020B0303020204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7BFA6525-0DBA-AE42-B95F-390037A025B1}"/>
              </a:ext>
            </a:extLst>
          </p:cNvPr>
          <p:cNvSpPr txBox="1"/>
          <p:nvPr/>
        </p:nvSpPr>
        <p:spPr>
          <a:xfrm>
            <a:off x="3220969" y="8010035"/>
            <a:ext cx="52981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latin typeface="Corbel" panose="020B0503020204020204" pitchFamily="34" charset="0"/>
              </a:rPr>
              <a:t>Chair: </a:t>
            </a:r>
            <a:r>
              <a:rPr lang="it-IT" sz="2000" dirty="0">
                <a:latin typeface="Corbel" panose="020B0503020204020204" pitchFamily="34" charset="0"/>
              </a:rPr>
              <a:t>Prof. Marco Bandini &amp; Dr. Jacopo Roletto</a:t>
            </a:r>
          </a:p>
        </p:txBody>
      </p:sp>
      <p:grpSp>
        <p:nvGrpSpPr>
          <p:cNvPr id="43" name="Gruppo 42">
            <a:extLst>
              <a:ext uri="{FF2B5EF4-FFF2-40B4-BE49-F238E27FC236}">
                <a16:creationId xmlns:a16="http://schemas.microsoft.com/office/drawing/2014/main" id="{7182B2D0-93B7-E24D-BB69-3E741B24DFA3}"/>
              </a:ext>
            </a:extLst>
          </p:cNvPr>
          <p:cNvGrpSpPr/>
          <p:nvPr/>
        </p:nvGrpSpPr>
        <p:grpSpPr>
          <a:xfrm>
            <a:off x="1219664" y="3941724"/>
            <a:ext cx="10892196" cy="2788954"/>
            <a:chOff x="209181" y="5103099"/>
            <a:chExt cx="8594120" cy="2200529"/>
          </a:xfrm>
        </p:grpSpPr>
        <p:sp>
          <p:nvSpPr>
            <p:cNvPr id="45" name="CasellaDiTesto 44">
              <a:extLst>
                <a:ext uri="{FF2B5EF4-FFF2-40B4-BE49-F238E27FC236}">
                  <a16:creationId xmlns:a16="http://schemas.microsoft.com/office/drawing/2014/main" id="{29E850A1-1594-8E4B-B1F3-C9F92FFF29DF}"/>
                </a:ext>
              </a:extLst>
            </p:cNvPr>
            <p:cNvSpPr txBox="1"/>
            <p:nvPr/>
          </p:nvSpPr>
          <p:spPr>
            <a:xfrm>
              <a:off x="209181" y="5103099"/>
              <a:ext cx="8594120" cy="4613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GB" sz="3200" b="1" dirty="0">
                  <a:solidFill>
                    <a:srgbClr val="5C9A45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"</a:t>
              </a:r>
              <a:r>
                <a:rPr lang="it-IT" sz="3200" b="1" dirty="0" err="1">
                  <a:solidFill>
                    <a:srgbClr val="5C9A45"/>
                  </a:solidFill>
                  <a:effectLst/>
                  <a:latin typeface="Corbel" panose="020B0503020204020204" pitchFamily="34" charset="0"/>
                </a:rPr>
                <a:t>Hydrogenation</a:t>
              </a:r>
              <a:r>
                <a:rPr lang="it-IT" sz="3200" b="1" dirty="0">
                  <a:solidFill>
                    <a:srgbClr val="5C9A45"/>
                  </a:solidFill>
                  <a:effectLst/>
                  <a:latin typeface="Corbel" panose="020B0503020204020204" pitchFamily="34" charset="0"/>
                </a:rPr>
                <a:t> in the fine </a:t>
              </a:r>
              <a:r>
                <a:rPr lang="it-IT" sz="3200" b="1" dirty="0" err="1">
                  <a:solidFill>
                    <a:srgbClr val="5C9A45"/>
                  </a:solidFill>
                  <a:effectLst/>
                  <a:latin typeface="Corbel" panose="020B0503020204020204" pitchFamily="34" charset="0"/>
                </a:rPr>
                <a:t>chemical</a:t>
              </a:r>
              <a:r>
                <a:rPr lang="it-IT" sz="3200" b="1" dirty="0">
                  <a:solidFill>
                    <a:srgbClr val="5C9A45"/>
                  </a:solidFill>
                  <a:effectLst/>
                  <a:latin typeface="Corbel" panose="020B0503020204020204" pitchFamily="34" charset="0"/>
                </a:rPr>
                <a:t> </a:t>
              </a:r>
              <a:r>
                <a:rPr lang="it-IT" sz="3200" b="1" dirty="0" err="1">
                  <a:solidFill>
                    <a:srgbClr val="5C9A45"/>
                  </a:solidFill>
                  <a:effectLst/>
                  <a:latin typeface="Corbel" panose="020B0503020204020204" pitchFamily="34" charset="0"/>
                </a:rPr>
                <a:t>industry</a:t>
              </a:r>
              <a:r>
                <a:rPr lang="en-GB" sz="3200" b="1" dirty="0">
                  <a:solidFill>
                    <a:srgbClr val="5C9A45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"</a:t>
              </a:r>
              <a:endParaRPr lang="en-GB" sz="3200" b="1" dirty="0">
                <a:solidFill>
                  <a:srgbClr val="5C9A45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46" name="CasellaDiTesto 45">
              <a:extLst>
                <a:ext uri="{FF2B5EF4-FFF2-40B4-BE49-F238E27FC236}">
                  <a16:creationId xmlns:a16="http://schemas.microsoft.com/office/drawing/2014/main" id="{30CB225F-8ABA-424B-9EEC-9C1B164CE1A1}"/>
                </a:ext>
              </a:extLst>
            </p:cNvPr>
            <p:cNvSpPr txBox="1"/>
            <p:nvPr/>
          </p:nvSpPr>
          <p:spPr>
            <a:xfrm>
              <a:off x="1435352" y="6332266"/>
              <a:ext cx="4343632" cy="97136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2800" b="1" dirty="0">
                  <a:solidFill>
                    <a:schemeClr val="accent6">
                      <a:lumMod val="50000"/>
                    </a:schemeClr>
                  </a:solidFill>
                  <a:effectLst/>
                  <a:latin typeface="Corbel" panose="020B0503020204020204" pitchFamily="34" charset="0"/>
                  <a:ea typeface="Times New Roman" panose="02020603050405020304" pitchFamily="18" charset="0"/>
                </a:rPr>
                <a:t>Dr. Antonio Zanotti-Gerosa</a:t>
              </a:r>
              <a:endParaRPr lang="it-IT" sz="1300" b="1" dirty="0">
                <a:solidFill>
                  <a:schemeClr val="accent6">
                    <a:lumMod val="50000"/>
                  </a:schemeClr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endParaRPr>
            </a:p>
            <a:p>
              <a:r>
                <a:rPr lang="en-US" sz="2200" dirty="0">
                  <a:solidFill>
                    <a:srgbClr val="5C9A45"/>
                  </a:solidFill>
                  <a:latin typeface="Corbel" panose="020B0503020204020204" pitchFamily="34" charset="0"/>
                  <a:ea typeface="Times New Roman" panose="02020603050405020304" pitchFamily="18" charset="0"/>
                </a:rPr>
                <a:t>Director of the Homogenous Catalysis Group </a:t>
              </a:r>
              <a:r>
                <a:rPr lang="fr-FR" sz="2200" dirty="0">
                  <a:solidFill>
                    <a:srgbClr val="5C9A45"/>
                  </a:solidFill>
                  <a:effectLst/>
                  <a:latin typeface="Corbel" panose="020B0503020204020204" pitchFamily="34" charset="0"/>
                </a:rPr>
                <a:t>Johnson </a:t>
              </a:r>
              <a:r>
                <a:rPr lang="fr-FR" sz="2200" dirty="0" err="1">
                  <a:solidFill>
                    <a:srgbClr val="5C9A45"/>
                  </a:solidFill>
                  <a:effectLst/>
                  <a:latin typeface="Corbel" panose="020B0503020204020204" pitchFamily="34" charset="0"/>
                </a:rPr>
                <a:t>Matthey</a:t>
              </a:r>
              <a:r>
                <a:rPr lang="fr-FR" sz="2200" dirty="0">
                  <a:solidFill>
                    <a:srgbClr val="5C9A45"/>
                  </a:solidFill>
                  <a:effectLst/>
                  <a:latin typeface="Corbel" panose="020B0503020204020204" pitchFamily="34" charset="0"/>
                </a:rPr>
                <a:t> @ Cambridge</a:t>
              </a:r>
              <a:endParaRPr lang="it-IT" sz="2200" dirty="0">
                <a:solidFill>
                  <a:srgbClr val="5C9A45"/>
                </a:solidFill>
                <a:effectLst/>
                <a:latin typeface="Corbel" panose="020B0503020204020204" pitchFamily="34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82849F20-56FA-954B-9113-54A50C2CD825}"/>
              </a:ext>
            </a:extLst>
          </p:cNvPr>
          <p:cNvSpPr txBox="1"/>
          <p:nvPr/>
        </p:nvSpPr>
        <p:spPr>
          <a:xfrm>
            <a:off x="4020469" y="8953336"/>
            <a:ext cx="8644076" cy="4025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Contacts: 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marco.bandini@unibo.it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; 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segreteria.c3@unibo.it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</a:rPr>
              <a:t>; </a:t>
            </a:r>
            <a:r>
              <a:rPr lang="en-GB" dirty="0">
                <a:solidFill>
                  <a:schemeClr val="accent6">
                    <a:lumMod val="50000"/>
                  </a:schemeClr>
                </a:solidFill>
                <a:latin typeface="Corbel" panose="020B0503020204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https://centri.unibo.it/c3/en</a:t>
            </a:r>
            <a:endParaRPr lang="en-GB" dirty="0">
              <a:solidFill>
                <a:schemeClr val="accent6">
                  <a:lumMod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A46D1C6-2918-4251-8F24-443C77CF4955}"/>
              </a:ext>
            </a:extLst>
          </p:cNvPr>
          <p:cNvSpPr/>
          <p:nvPr/>
        </p:nvSpPr>
        <p:spPr>
          <a:xfrm>
            <a:off x="4550899" y="7239226"/>
            <a:ext cx="22252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hlinkClick r:id="rId9"/>
              </a:rPr>
              <a:t>TEAMS LINK</a:t>
            </a:r>
            <a:endParaRPr lang="en-US" sz="2000" dirty="0"/>
          </a:p>
        </p:txBody>
      </p:sp>
      <p:pic>
        <p:nvPicPr>
          <p:cNvPr id="1026" name="Picture 2" descr="Anteprima immagine">
            <a:extLst>
              <a:ext uri="{FF2B5EF4-FFF2-40B4-BE49-F238E27FC236}">
                <a16:creationId xmlns:a16="http://schemas.microsoft.com/office/drawing/2014/main" id="{3635C90F-8752-1B3C-D23E-A242BD6E5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56" y="4913929"/>
            <a:ext cx="1744102" cy="245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BAC1357-768F-1D4E-29F4-29AEA0461C20}"/>
              </a:ext>
            </a:extLst>
          </p:cNvPr>
          <p:cNvSpPr txBox="1"/>
          <p:nvPr/>
        </p:nvSpPr>
        <p:spPr>
          <a:xfrm>
            <a:off x="8250702" y="4930902"/>
            <a:ext cx="404446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 err="1">
                <a:solidFill>
                  <a:srgbClr val="5C9A45"/>
                </a:solidFill>
                <a:effectLst/>
              </a:rPr>
              <a:t>Based</a:t>
            </a:r>
            <a:r>
              <a:rPr lang="it-IT" dirty="0">
                <a:solidFill>
                  <a:srgbClr val="5C9A45"/>
                </a:solidFill>
                <a:effectLst/>
              </a:rPr>
              <a:t> on the personal </a:t>
            </a:r>
            <a:r>
              <a:rPr lang="it-IT" dirty="0" err="1">
                <a:solidFill>
                  <a:srgbClr val="5C9A45"/>
                </a:solidFill>
                <a:effectLst/>
              </a:rPr>
              <a:t>experience</a:t>
            </a:r>
            <a:r>
              <a:rPr lang="it-IT" dirty="0">
                <a:solidFill>
                  <a:srgbClr val="5C9A45"/>
                </a:solidFill>
                <a:effectLst/>
              </a:rPr>
              <a:t> of the speaker, the seminar </a:t>
            </a:r>
            <a:r>
              <a:rPr lang="it-IT" dirty="0" err="1">
                <a:solidFill>
                  <a:srgbClr val="5C9A45"/>
                </a:solidFill>
                <a:effectLst/>
              </a:rPr>
              <a:t>aims</a:t>
            </a:r>
            <a:r>
              <a:rPr lang="it-IT" dirty="0">
                <a:solidFill>
                  <a:srgbClr val="5C9A45"/>
                </a:solidFill>
                <a:effectLst/>
              </a:rPr>
              <a:t> </a:t>
            </a:r>
            <a:r>
              <a:rPr lang="it-IT" dirty="0" err="1">
                <a:solidFill>
                  <a:srgbClr val="5C9A45"/>
                </a:solidFill>
                <a:effectLst/>
              </a:rPr>
              <a:t>at</a:t>
            </a:r>
            <a:r>
              <a:rPr lang="it-IT" dirty="0">
                <a:solidFill>
                  <a:srgbClr val="5C9A45"/>
                </a:solidFill>
                <a:effectLst/>
              </a:rPr>
              <a:t> an </a:t>
            </a:r>
            <a:r>
              <a:rPr lang="it-IT" dirty="0" err="1">
                <a:solidFill>
                  <a:srgbClr val="5C9A45"/>
                </a:solidFill>
                <a:effectLst/>
              </a:rPr>
              <a:t>overview</a:t>
            </a:r>
            <a:r>
              <a:rPr lang="it-IT" dirty="0">
                <a:solidFill>
                  <a:srgbClr val="5C9A45"/>
                </a:solidFill>
                <a:effectLst/>
              </a:rPr>
              <a:t> of the </a:t>
            </a:r>
            <a:r>
              <a:rPr lang="it-IT" dirty="0" err="1">
                <a:solidFill>
                  <a:srgbClr val="5C9A45"/>
                </a:solidFill>
                <a:effectLst/>
              </a:rPr>
              <a:t>economic</a:t>
            </a:r>
            <a:r>
              <a:rPr lang="it-IT" dirty="0">
                <a:solidFill>
                  <a:srgbClr val="5C9A45"/>
                </a:solidFill>
                <a:effectLst/>
              </a:rPr>
              <a:t>, technical, </a:t>
            </a:r>
            <a:r>
              <a:rPr lang="it-IT" dirty="0" err="1">
                <a:solidFill>
                  <a:srgbClr val="5C9A45"/>
                </a:solidFill>
                <a:effectLst/>
              </a:rPr>
              <a:t>intellectual</a:t>
            </a:r>
            <a:r>
              <a:rPr lang="it-IT" dirty="0">
                <a:solidFill>
                  <a:srgbClr val="5C9A45"/>
                </a:solidFill>
                <a:effectLst/>
              </a:rPr>
              <a:t> </a:t>
            </a:r>
            <a:r>
              <a:rPr lang="it-IT" dirty="0" err="1">
                <a:solidFill>
                  <a:srgbClr val="5C9A45"/>
                </a:solidFill>
                <a:effectLst/>
              </a:rPr>
              <a:t>property</a:t>
            </a:r>
            <a:r>
              <a:rPr lang="it-IT" dirty="0">
                <a:solidFill>
                  <a:srgbClr val="5C9A45"/>
                </a:solidFill>
                <a:effectLst/>
              </a:rPr>
              <a:t> and </a:t>
            </a:r>
            <a:r>
              <a:rPr lang="it-IT" dirty="0" err="1">
                <a:solidFill>
                  <a:srgbClr val="5C9A45"/>
                </a:solidFill>
                <a:effectLst/>
              </a:rPr>
              <a:t>sustainability</a:t>
            </a:r>
            <a:r>
              <a:rPr lang="it-IT" dirty="0">
                <a:solidFill>
                  <a:srgbClr val="5C9A45"/>
                </a:solidFill>
                <a:effectLst/>
              </a:rPr>
              <a:t> </a:t>
            </a:r>
            <a:r>
              <a:rPr lang="it-IT" dirty="0" err="1">
                <a:solidFill>
                  <a:srgbClr val="5C9A45"/>
                </a:solidFill>
                <a:effectLst/>
              </a:rPr>
              <a:t>factors</a:t>
            </a:r>
            <a:r>
              <a:rPr lang="it-IT" dirty="0">
                <a:solidFill>
                  <a:srgbClr val="5C9A45"/>
                </a:solidFill>
                <a:effectLst/>
              </a:rPr>
              <a:t> </a:t>
            </a:r>
            <a:r>
              <a:rPr lang="it-IT" dirty="0" err="1">
                <a:solidFill>
                  <a:srgbClr val="5C9A45"/>
                </a:solidFill>
                <a:effectLst/>
              </a:rPr>
              <a:t>that</a:t>
            </a:r>
            <a:r>
              <a:rPr lang="it-IT" dirty="0">
                <a:solidFill>
                  <a:srgbClr val="5C9A45"/>
                </a:solidFill>
                <a:effectLst/>
              </a:rPr>
              <a:t> drive the </a:t>
            </a:r>
            <a:r>
              <a:rPr lang="it-IT" dirty="0" err="1">
                <a:solidFill>
                  <a:srgbClr val="5C9A45"/>
                </a:solidFill>
                <a:effectLst/>
              </a:rPr>
              <a:t>applications</a:t>
            </a:r>
            <a:r>
              <a:rPr lang="it-IT" dirty="0">
                <a:solidFill>
                  <a:srgbClr val="5C9A45"/>
                </a:solidFill>
                <a:effectLst/>
              </a:rPr>
              <a:t> of </a:t>
            </a:r>
            <a:r>
              <a:rPr lang="it-IT" dirty="0" err="1">
                <a:solidFill>
                  <a:srgbClr val="5C9A45"/>
                </a:solidFill>
                <a:effectLst/>
              </a:rPr>
              <a:t>hydrogenation</a:t>
            </a:r>
            <a:r>
              <a:rPr lang="it-IT" dirty="0">
                <a:solidFill>
                  <a:srgbClr val="5C9A45"/>
                </a:solidFill>
                <a:effectLst/>
              </a:rPr>
              <a:t> (</a:t>
            </a:r>
            <a:r>
              <a:rPr lang="it-IT" dirty="0" err="1">
                <a:solidFill>
                  <a:srgbClr val="5C9A45"/>
                </a:solidFill>
                <a:effectLst/>
              </a:rPr>
              <a:t>heterogeneous</a:t>
            </a:r>
            <a:r>
              <a:rPr lang="it-IT" dirty="0">
                <a:solidFill>
                  <a:srgbClr val="5C9A45"/>
                </a:solidFill>
                <a:effectLst/>
              </a:rPr>
              <a:t>, </a:t>
            </a:r>
            <a:r>
              <a:rPr lang="it-IT" dirty="0" err="1">
                <a:solidFill>
                  <a:srgbClr val="5C9A45"/>
                </a:solidFill>
                <a:effectLst/>
              </a:rPr>
              <a:t>homogeneous</a:t>
            </a:r>
            <a:r>
              <a:rPr lang="it-IT" dirty="0">
                <a:solidFill>
                  <a:srgbClr val="5C9A45"/>
                </a:solidFill>
                <a:effectLst/>
              </a:rPr>
              <a:t>) in the fine </a:t>
            </a:r>
            <a:r>
              <a:rPr lang="it-IT" dirty="0" err="1">
                <a:solidFill>
                  <a:srgbClr val="5C9A45"/>
                </a:solidFill>
                <a:effectLst/>
              </a:rPr>
              <a:t>chemical</a:t>
            </a:r>
            <a:r>
              <a:rPr lang="it-IT" dirty="0">
                <a:solidFill>
                  <a:srgbClr val="5C9A45"/>
                </a:solidFill>
                <a:effectLst/>
              </a:rPr>
              <a:t> </a:t>
            </a:r>
            <a:r>
              <a:rPr lang="it-IT" dirty="0" err="1">
                <a:solidFill>
                  <a:srgbClr val="5C9A45"/>
                </a:solidFill>
                <a:effectLst/>
              </a:rPr>
              <a:t>industry</a:t>
            </a:r>
            <a:r>
              <a:rPr lang="it-IT" dirty="0">
                <a:solidFill>
                  <a:srgbClr val="5C9A45"/>
                </a:solidFill>
                <a:effectLst/>
              </a:rPr>
              <a:t> (</a:t>
            </a:r>
            <a:r>
              <a:rPr lang="it-IT" dirty="0" err="1">
                <a:solidFill>
                  <a:srgbClr val="5C9A45"/>
                </a:solidFill>
                <a:effectLst/>
              </a:rPr>
              <a:t>pharma</a:t>
            </a:r>
            <a:r>
              <a:rPr lang="it-IT" dirty="0">
                <a:solidFill>
                  <a:srgbClr val="5C9A45"/>
                </a:solidFill>
                <a:effectLst/>
              </a:rPr>
              <a:t>, agro, F&amp;F)</a:t>
            </a:r>
            <a:endParaRPr lang="it-IT" dirty="0">
              <a:solidFill>
                <a:srgbClr val="5C9A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9754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</TotalTime>
  <Words>136</Words>
  <Application>Microsoft Macintosh PowerPoint</Application>
  <PresentationFormat>Formato A3 (297x420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Corbel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Patricia Benito Martin</dc:creator>
  <cp:lastModifiedBy>Marco Bandini</cp:lastModifiedBy>
  <cp:revision>43</cp:revision>
  <cp:lastPrinted>2022-06-09T07:34:13Z</cp:lastPrinted>
  <dcterms:created xsi:type="dcterms:W3CDTF">2022-06-08T13:57:56Z</dcterms:created>
  <dcterms:modified xsi:type="dcterms:W3CDTF">2022-10-12T19:53:06Z</dcterms:modified>
</cp:coreProperties>
</file>